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5" r:id="rId13"/>
    <p:sldId id="284" r:id="rId14"/>
    <p:sldId id="280" r:id="rId15"/>
    <p:sldId id="288" r:id="rId16"/>
    <p:sldId id="281" r:id="rId17"/>
    <p:sldId id="289" r:id="rId18"/>
    <p:sldId id="287" r:id="rId19"/>
    <p:sldId id="290" r:id="rId20"/>
    <p:sldId id="282" r:id="rId21"/>
    <p:sldId id="283" r:id="rId22"/>
    <p:sldId id="286" r:id="rId23"/>
    <p:sldId id="291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B0F0"/>
    <a:srgbClr val="0000DD"/>
    <a:srgbClr val="000000"/>
    <a:srgbClr val="BBFF3B"/>
    <a:srgbClr val="B5C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8" autoAdjust="0"/>
  </p:normalViewPr>
  <p:slideViewPr>
    <p:cSldViewPr snapToGrid="0">
      <p:cViewPr varScale="1">
        <p:scale>
          <a:sx n="84" d="100"/>
          <a:sy n="84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16353-C2B6-4DF4-A97B-6B36FE998751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9553F-B9DD-4FC6-B209-406BD9D9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71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9553F-B9DD-4FC6-B209-406BD9D9A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3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D74B-99AC-5E04-E39E-9F7BFA20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BC1AF-3EA1-A692-F4D6-EC0AC68BF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4A897-F5ED-4542-844E-C7F2E153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8C32F-38DE-8403-739C-EFB615D39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9553F-B9DD-4FC6-B209-406BD9D9A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3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C927-211E-F695-F673-61BFFAAE3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6CC4-2215-9B41-887F-A1D0E2C6E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36545-AFB4-8EC4-5220-899DD571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EBC74-147D-FAF1-D00B-685A300E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310A-2B56-230B-58AD-35D7ECDB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6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A38D-63BA-E7FF-8667-F75B082B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43680-EBAB-0EE3-7BF4-BB6653D9D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820-6972-A0AC-C14A-5F229F8C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6487-A318-B784-9238-14F35573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EFBA9-CB1D-CB8C-0162-ACFF99B8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37193-01A9-9DD1-22F6-8D2D8F861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ABBE7-EFFB-ABF8-EA37-E393BBE36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8ADE5-0082-F7A1-BADF-FB0D4105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99414-250D-AC76-D69A-3E52287D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9A15F-38AE-7E95-01EF-6D80671F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43-D5BE-2876-CB49-A896CDB0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64883-F145-0EF2-64DD-823AA56A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1C0B-FBD2-C737-6200-05D47A8D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CFC7-47D5-C9CF-B0D8-C0245B2C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34F1-978C-60E3-2B5E-BD6735D2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455F-9FD3-2103-91D6-577D70AB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4CCEB-FAFD-1EC1-510C-30A9002C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3CBAA-20A1-B7C5-EDD7-D1AE5DCE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1E76-CD25-D9BE-A3A1-AA862D85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181B-7981-9EF2-377D-4CC1A130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FF48-D170-CFFF-7A93-CBF5BD6C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1EFA-9CBA-E5BA-13B9-C75332D5F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E01C6-D842-65B0-1AAA-AA21CD285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EE60-08C3-E307-4E0B-80A01DB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B30D8-FE53-44EE-02CA-DC6D7E57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60C29-3E97-C85A-5C14-4CDA384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628A-54CE-2A16-5816-AB6AEA23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73409-ED04-489C-1E46-E4788903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87FDF-E258-8336-E647-E00E813D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BF7BC-24C6-AD02-769F-C5B7B840A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4234B-C656-DD54-F7E9-917C82405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95B95-3C30-A961-19D4-80775CD8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2B5A1-8DCF-7007-458C-CB500C53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6AF28-8D1F-B9E2-13FF-E210EF55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3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455E-9164-EC54-555F-520B16E9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9947-2F9D-68DB-E870-0DAEFEFB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8291E-6D73-5F4B-43B9-C4414E15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1619-6CBE-FF0A-2D55-3E752C6D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3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82D6D-FFA0-530A-E7B3-62425261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E5D2B-2F3B-330B-FCDC-5ABF6EC8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EF376-B965-F514-9ECD-BFF0566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34F7-CC2A-6ACA-05FB-01FB54B43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4C73-6F20-14AB-B7C5-A2AC0FF0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432D5-30C0-A756-D89A-57E46E23D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6F56D-6DC7-8967-8EFD-07C767B0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BFA07-7D8F-9236-F56E-36F06385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8D785-660C-DF69-823D-48A10790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8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A1D1-8F6F-CEB5-E7B4-B7922EF1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82521-3783-05C9-FF69-936E3426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41912-8401-4FA5-CA30-ED9FF5E9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103DB-CC0E-92A2-12E1-27A57079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AD828-6FF5-BB22-7759-73225C7D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00AC-9ADF-5F19-B95D-A6BA08A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AEF04-3AB4-3421-1A61-3CF24AE2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4BC58-B28F-5B8B-ACC5-549781640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5F59-6F18-754B-3E4C-49450C96E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8E289-1C12-4E95-8FE8-FF2F994E0C4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F3949-E145-6D04-70EA-661F4BD12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4F663-AB0E-24A4-5EBD-8B92ACCEC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3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processing.org/sketch/1004604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rinket.io/python/321262babf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72ADF8-E75E-5529-9548-EAF7C38CF21B}"/>
              </a:ext>
            </a:extLst>
          </p:cNvPr>
          <p:cNvSpPr txBox="1"/>
          <p:nvPr/>
        </p:nvSpPr>
        <p:spPr>
          <a:xfrm>
            <a:off x="-159410" y="-559415"/>
            <a:ext cx="13000675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     \\XXXXXX//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XXXXXXXX                       OOOOOOOOOOOOOOOOOOOO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//XXXXXX\\                      OOOOOOOOOOOOOOOOOOOO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////XXXX\\\\                     OOOOOOOOOOOOOOOOOOOO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//////XX\\\\\\     |||||||||||||||OOOOOOOOOOOOOOOVVVVVVVVVVVVV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////////\\\\\\\\    |!!!|||||||||||OOOOOOOOOOOOOOOOVVVVVVVVVVV'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////////  \\\\\\\\ .d88888b|||||||||OOOOOOOOOOOOOOOOOVVVVVVVVV'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////////    \\\\\\\d888888888b||||||||||||            'VVVVVVV'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///////      \\\\\\88888888888||||||||||||             'VVVVV'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//////        \\\\\Y888888888Y||||||||||||              'VVV'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/////          \\\\\\Y88888Y|||||||||||||| .             'V'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////            \\\\\\|iii|||||||||||||||!:::.            '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///              \\\\\\||||||||||||||||!:::::::.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//                \\\\\\\\           .:::::::::::.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/                  \\\\\\\\        .:::::::::::::::.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            \\\\\\\\     .:::::::::::::::::::.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             \\\\\\\\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              \\\\\\\\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F9D87-B969-CA3B-D00C-252706E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5" y="5029200"/>
            <a:ext cx="2824844" cy="1828800"/>
          </a:xfrm>
        </p:spPr>
        <p:txBody>
          <a:bodyPr anchor="ctr">
            <a:norm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F09B0-0F1B-6781-D069-5CFFF7E05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1245" y="2415722"/>
            <a:ext cx="2579914" cy="2026556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Hyland Python Academy @ UCS</a:t>
            </a:r>
          </a:p>
        </p:txBody>
      </p:sp>
    </p:spTree>
    <p:extLst>
      <p:ext uri="{BB962C8B-B14F-4D97-AF65-F5344CB8AC3E}">
        <p14:creationId xmlns:p14="http://schemas.microsoft.com/office/powerpoint/2010/main" val="159248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4B49-6E37-D57F-2C35-08BBE313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19"/>
            <a:ext cx="10515600" cy="89535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The Processing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20F44-CBC3-A781-B45B-0A6396E27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19" t="9074" r="53190"/>
          <a:stretch/>
        </p:blipFill>
        <p:spPr>
          <a:xfrm>
            <a:off x="3785235" y="1278470"/>
            <a:ext cx="5133974" cy="519641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22065CEE-10AD-5935-A6C5-0C166C903502}"/>
              </a:ext>
            </a:extLst>
          </p:cNvPr>
          <p:cNvSpPr/>
          <p:nvPr/>
        </p:nvSpPr>
        <p:spPr>
          <a:xfrm>
            <a:off x="3681046" y="1582615"/>
            <a:ext cx="5133974" cy="443132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14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F360A-105E-0921-7DE1-7C5896787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BC4E-0A15-4BFA-C30C-FC6BADE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619"/>
            <a:ext cx="10515600" cy="89535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The Processing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DFD47-0C93-C5C4-5335-E5E498770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71"/>
          <a:stretch/>
        </p:blipFill>
        <p:spPr>
          <a:xfrm>
            <a:off x="3529012" y="968463"/>
            <a:ext cx="5133975" cy="571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66A47-6D97-971D-0CC4-02EC56428EA3}"/>
              </a:ext>
            </a:extLst>
          </p:cNvPr>
          <p:cNvSpPr/>
          <p:nvPr/>
        </p:nvSpPr>
        <p:spPr>
          <a:xfrm>
            <a:off x="158289" y="1365136"/>
            <a:ext cx="1407621" cy="167849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x: 2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y: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6B94CF-7BA2-7F04-CFEF-253122081781}"/>
              </a:ext>
            </a:extLst>
          </p:cNvPr>
          <p:cNvSpPr/>
          <p:nvPr/>
        </p:nvSpPr>
        <p:spPr>
          <a:xfrm>
            <a:off x="5981699" y="2617469"/>
            <a:ext cx="228600" cy="20574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52FDC4-EF43-D6AD-7A50-EBB2B1419F53}"/>
              </a:ext>
            </a:extLst>
          </p:cNvPr>
          <p:cNvSpPr/>
          <p:nvPr/>
        </p:nvSpPr>
        <p:spPr>
          <a:xfrm>
            <a:off x="1570079" y="1365136"/>
            <a:ext cx="1844759" cy="167849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(2, 1)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2D824-1A33-469C-B11A-BF73906AB772}"/>
              </a:ext>
            </a:extLst>
          </p:cNvPr>
          <p:cNvSpPr/>
          <p:nvPr/>
        </p:nvSpPr>
        <p:spPr>
          <a:xfrm>
            <a:off x="944817" y="3928666"/>
            <a:ext cx="1844759" cy="16784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(1, 5)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2DB51-CF1D-D541-19AA-1720F3F2C303}"/>
              </a:ext>
            </a:extLst>
          </p:cNvPr>
          <p:cNvSpPr/>
          <p:nvPr/>
        </p:nvSpPr>
        <p:spPr>
          <a:xfrm>
            <a:off x="5356859" y="5067299"/>
            <a:ext cx="228600" cy="20574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49E7-977B-AA67-6BBE-1BB568A61069}"/>
              </a:ext>
            </a:extLst>
          </p:cNvPr>
          <p:cNvSpPr/>
          <p:nvPr/>
        </p:nvSpPr>
        <p:spPr>
          <a:xfrm>
            <a:off x="9699541" y="1750502"/>
            <a:ext cx="1844759" cy="167849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2"/>
                </a:solidFill>
              </a:rPr>
              <a:t>(3, 2)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BB9DAE-A29D-37DE-282A-7EB02C48C675}"/>
              </a:ext>
            </a:extLst>
          </p:cNvPr>
          <p:cNvSpPr/>
          <p:nvPr/>
        </p:nvSpPr>
        <p:spPr>
          <a:xfrm>
            <a:off x="6606539" y="3224972"/>
            <a:ext cx="228600" cy="20574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1B75B-392E-0B53-C950-1C04E4296772}"/>
              </a:ext>
            </a:extLst>
          </p:cNvPr>
          <p:cNvSpPr/>
          <p:nvPr/>
        </p:nvSpPr>
        <p:spPr>
          <a:xfrm>
            <a:off x="9699540" y="3928666"/>
            <a:ext cx="1844759" cy="16784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(5, 4)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70531A-0F85-BC73-EFCD-7B7B08505705}"/>
              </a:ext>
            </a:extLst>
          </p:cNvPr>
          <p:cNvSpPr/>
          <p:nvPr/>
        </p:nvSpPr>
        <p:spPr>
          <a:xfrm>
            <a:off x="7840979" y="4465319"/>
            <a:ext cx="228600" cy="20574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2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EB8B-ED61-91CD-A641-CEB3C0C61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6600" b="1" dirty="0">
                <a:solidFill>
                  <a:schemeClr val="bg1"/>
                </a:solidFill>
                <a:hlinkClick r:id="rId2"/>
              </a:rPr>
              <a:t>Live Example</a:t>
            </a:r>
            <a:endParaRPr lang="en-US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79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678E8-02BA-7827-51BC-E22C8EDA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0021-0A99-8CBA-5925-8C9D31CE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 the Code: Library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D418-4DD0-CB9F-9A54-5D0ECF8B3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use Processing, 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import</a:t>
            </a:r>
            <a:r>
              <a:rPr lang="en-US" dirty="0"/>
              <a:t> everything from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processing</a:t>
            </a:r>
            <a:r>
              <a:rPr lang="en-US" dirty="0"/>
              <a:t> library, and call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run</a:t>
            </a:r>
            <a:r>
              <a:rPr lang="en-US" dirty="0"/>
              <a:t> function.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1137D-8451-0704-EF6A-6C2B991EE440}"/>
              </a:ext>
            </a:extLst>
          </p:cNvPr>
          <p:cNvSpPr/>
          <p:nvPr/>
        </p:nvSpPr>
        <p:spPr>
          <a:xfrm>
            <a:off x="838200" y="2891790"/>
            <a:ext cx="10515600" cy="34201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processing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run()</a:t>
            </a:r>
          </a:p>
        </p:txBody>
      </p:sp>
    </p:spTree>
    <p:extLst>
      <p:ext uri="{BB962C8B-B14F-4D97-AF65-F5344CB8AC3E}">
        <p14:creationId xmlns:p14="http://schemas.microsoft.com/office/powerpoint/2010/main" val="88183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021E-505C-B9CB-7B35-599AE4BD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Shapes: Ellipse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AAB8-E13F-B716-295B-D33EE77A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an ellipse (aka oval or circle) by calling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ellipse</a:t>
            </a:r>
            <a:r>
              <a:rPr lang="en-US" dirty="0"/>
              <a:t> function.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F7FA3-3983-BA09-65A1-2FA807FD556F}"/>
              </a:ext>
            </a:extLst>
          </p:cNvPr>
          <p:cNvSpPr/>
          <p:nvPr/>
        </p:nvSpPr>
        <p:spPr>
          <a:xfrm>
            <a:off x="838200" y="2891790"/>
            <a:ext cx="10515600" cy="12344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ellipse(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2F2927-8E27-558E-AE3F-E2D1EE023555}"/>
              </a:ext>
            </a:extLst>
          </p:cNvPr>
          <p:cNvSpPr/>
          <p:nvPr/>
        </p:nvSpPr>
        <p:spPr>
          <a:xfrm>
            <a:off x="937260" y="4343400"/>
            <a:ext cx="2766060" cy="19685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  <a:p>
            <a:pPr algn="ctr"/>
            <a:r>
              <a:rPr lang="en-US" sz="2800" dirty="0"/>
              <a:t>Center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617E9-E48B-9511-34F6-4F6856209AA5}"/>
              </a:ext>
            </a:extLst>
          </p:cNvPr>
          <p:cNvSpPr/>
          <p:nvPr/>
        </p:nvSpPr>
        <p:spPr>
          <a:xfrm>
            <a:off x="4050026" y="4343400"/>
            <a:ext cx="2766060" cy="19685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  <a:p>
            <a:pPr algn="ctr"/>
            <a:r>
              <a:rPr lang="en-US" sz="2800" dirty="0"/>
              <a:t>Center 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553B2-8049-FAA6-03DB-E31BED85D5F4}"/>
              </a:ext>
            </a:extLst>
          </p:cNvPr>
          <p:cNvSpPr/>
          <p:nvPr/>
        </p:nvSpPr>
        <p:spPr>
          <a:xfrm>
            <a:off x="7090410" y="4317048"/>
            <a:ext cx="2019300" cy="1968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  <a:p>
            <a:pPr algn="ctr"/>
            <a:r>
              <a:rPr lang="en-US" sz="2800" dirty="0"/>
              <a:t>Width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3BC68-AE4D-6342-88EA-B04195A5DDEF}"/>
              </a:ext>
            </a:extLst>
          </p:cNvPr>
          <p:cNvSpPr/>
          <p:nvPr/>
        </p:nvSpPr>
        <p:spPr>
          <a:xfrm>
            <a:off x="9342122" y="4317048"/>
            <a:ext cx="1912618" cy="19685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  <a:p>
            <a:pPr algn="ctr"/>
            <a:r>
              <a:rPr lang="en-US" sz="2800" dirty="0"/>
              <a:t>Height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26467-831A-EDE2-1262-DD599CCD4040}"/>
              </a:ext>
            </a:extLst>
          </p:cNvPr>
          <p:cNvSpPr/>
          <p:nvPr/>
        </p:nvSpPr>
        <p:spPr>
          <a:xfrm>
            <a:off x="4137660" y="2606040"/>
            <a:ext cx="548640" cy="5486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24EA2-8B49-AE2B-9745-9594A3A12C9B}"/>
              </a:ext>
            </a:extLst>
          </p:cNvPr>
          <p:cNvSpPr/>
          <p:nvPr/>
        </p:nvSpPr>
        <p:spPr>
          <a:xfrm>
            <a:off x="6107430" y="2550002"/>
            <a:ext cx="548640" cy="5486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CE9EE1-7655-B22C-44D0-78000BEE5DD9}"/>
              </a:ext>
            </a:extLst>
          </p:cNvPr>
          <p:cNvSpPr/>
          <p:nvPr/>
        </p:nvSpPr>
        <p:spPr>
          <a:xfrm>
            <a:off x="7802880" y="2617470"/>
            <a:ext cx="548640" cy="54864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D9FF8-A7BA-576C-9674-71EEF424772C}"/>
              </a:ext>
            </a:extLst>
          </p:cNvPr>
          <p:cNvSpPr/>
          <p:nvPr/>
        </p:nvSpPr>
        <p:spPr>
          <a:xfrm>
            <a:off x="9517380" y="2522061"/>
            <a:ext cx="548640" cy="54864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449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4FF0-154A-C49B-ABBE-A5319D320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1CB-10EC-C0D2-4288-F7495EE6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Shapes: 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A8E72-22C7-B6A3-4668-5E31D8CA2CD4}"/>
              </a:ext>
            </a:extLst>
          </p:cNvPr>
          <p:cNvSpPr/>
          <p:nvPr/>
        </p:nvSpPr>
        <p:spPr>
          <a:xfrm>
            <a:off x="838200" y="1825625"/>
            <a:ext cx="10515600" cy="12344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ellipse(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3F5CD7-45E9-AE86-5E1A-D9C6BAA61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/>
          <a:stretch/>
        </p:blipFill>
        <p:spPr>
          <a:xfrm>
            <a:off x="858318" y="3348990"/>
            <a:ext cx="4818667" cy="31438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D6F440-525A-AE66-3B23-F26AEBFB1DFF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858318" y="4878622"/>
            <a:ext cx="1896312" cy="4231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6FE75C-9022-1AF0-5A29-2FDDCBEAC9F9}"/>
              </a:ext>
            </a:extLst>
          </p:cNvPr>
          <p:cNvSpPr txBox="1"/>
          <p:nvPr/>
        </p:nvSpPr>
        <p:spPr>
          <a:xfrm>
            <a:off x="1257300" y="45092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120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815EC2-CD8B-E2EA-6DBE-34E9221F25D2}"/>
              </a:ext>
            </a:extLst>
          </p:cNvPr>
          <p:cNvCxnSpPr>
            <a:cxnSpLocks/>
          </p:cNvCxnSpPr>
          <p:nvPr/>
        </p:nvCxnSpPr>
        <p:spPr>
          <a:xfrm>
            <a:off x="2754630" y="3348990"/>
            <a:ext cx="34290" cy="152963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DC3CA-9D05-F01F-3911-55D568D51151}"/>
              </a:ext>
            </a:extLst>
          </p:cNvPr>
          <p:cNvSpPr txBox="1"/>
          <p:nvPr/>
        </p:nvSpPr>
        <p:spPr>
          <a:xfrm>
            <a:off x="2788920" y="388682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100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5372D4-66D4-76C8-DEA1-A04477F7232B}"/>
              </a:ext>
            </a:extLst>
          </p:cNvPr>
          <p:cNvCxnSpPr>
            <a:cxnSpLocks/>
          </p:cNvCxnSpPr>
          <p:nvPr/>
        </p:nvCxnSpPr>
        <p:spPr>
          <a:xfrm>
            <a:off x="2468880" y="5394960"/>
            <a:ext cx="62717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A6637F-BF16-650D-86F9-3AF9276B20BD}"/>
              </a:ext>
            </a:extLst>
          </p:cNvPr>
          <p:cNvSpPr txBox="1"/>
          <p:nvPr/>
        </p:nvSpPr>
        <p:spPr>
          <a:xfrm>
            <a:off x="2504401" y="554196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40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5E0914-3285-BFC4-9C2B-D9A2D9CDABCE}"/>
              </a:ext>
            </a:extLst>
          </p:cNvPr>
          <p:cNvCxnSpPr>
            <a:cxnSpLocks/>
          </p:cNvCxnSpPr>
          <p:nvPr/>
        </p:nvCxnSpPr>
        <p:spPr>
          <a:xfrm>
            <a:off x="3289085" y="4588151"/>
            <a:ext cx="0" cy="580942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C8F743-6274-3373-6678-5D97E0656BD4}"/>
              </a:ext>
            </a:extLst>
          </p:cNvPr>
          <p:cNvSpPr txBox="1"/>
          <p:nvPr/>
        </p:nvSpPr>
        <p:spPr>
          <a:xfrm>
            <a:off x="3323376" y="4693956"/>
            <a:ext cx="5004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40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7F8C9C-B319-3CF2-D1CF-544E8CA55C62}"/>
              </a:ext>
            </a:extLst>
          </p:cNvPr>
          <p:cNvSpPr txBox="1"/>
          <p:nvPr/>
        </p:nvSpPr>
        <p:spPr>
          <a:xfrm>
            <a:off x="6075967" y="3601349"/>
            <a:ext cx="58080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4"/>
                </a:solidFill>
              </a:rPr>
              <a:t>Center X Coordinate</a:t>
            </a:r>
          </a:p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3"/>
                </a:solidFill>
              </a:rPr>
              <a:t>Center Y Coordinate</a:t>
            </a:r>
          </a:p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6"/>
                </a:solidFill>
              </a:rPr>
              <a:t>Width</a:t>
            </a:r>
          </a:p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5"/>
                </a:solidFill>
              </a:rPr>
              <a:t>Height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A455E7-28DC-59DE-6D41-C8198635167D}"/>
              </a:ext>
            </a:extLst>
          </p:cNvPr>
          <p:cNvSpPr/>
          <p:nvPr/>
        </p:nvSpPr>
        <p:spPr>
          <a:xfrm>
            <a:off x="4054458" y="2938541"/>
            <a:ext cx="548640" cy="5486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7AA9A-44C0-F98E-B6C4-CFE231FCA477}"/>
              </a:ext>
            </a:extLst>
          </p:cNvPr>
          <p:cNvSpPr/>
          <p:nvPr/>
        </p:nvSpPr>
        <p:spPr>
          <a:xfrm>
            <a:off x="6024228" y="2882503"/>
            <a:ext cx="548640" cy="5486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FDCCE9-DB2E-9229-B070-A189689CFAC5}"/>
              </a:ext>
            </a:extLst>
          </p:cNvPr>
          <p:cNvSpPr/>
          <p:nvPr/>
        </p:nvSpPr>
        <p:spPr>
          <a:xfrm>
            <a:off x="7719678" y="2949971"/>
            <a:ext cx="548640" cy="54864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24CCD2-F501-3451-B29E-C4D8399FF99D}"/>
              </a:ext>
            </a:extLst>
          </p:cNvPr>
          <p:cNvSpPr/>
          <p:nvPr/>
        </p:nvSpPr>
        <p:spPr>
          <a:xfrm>
            <a:off x="9434178" y="2854562"/>
            <a:ext cx="548640" cy="54864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8341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8" grpId="0"/>
      <p:bldP spid="30" grpId="0"/>
      <p:bldP spid="36" grpId="0" animBg="1"/>
      <p:bldP spid="37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9B583-70ED-63DB-28ED-D8774C32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CD38-845C-4B1F-FFBF-C25429B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Shapes: Rectangle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B5A2-52A3-A6F8-178E-4AB9E301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rectangle by calling the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 function.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F15DA-2B1A-FF51-D387-6AE7E3BA0D59}"/>
              </a:ext>
            </a:extLst>
          </p:cNvPr>
          <p:cNvSpPr/>
          <p:nvPr/>
        </p:nvSpPr>
        <p:spPr>
          <a:xfrm>
            <a:off x="838200" y="2891790"/>
            <a:ext cx="10515600" cy="12344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F5B0FE-D5F1-C596-6B45-8CC69C80C116}"/>
              </a:ext>
            </a:extLst>
          </p:cNvPr>
          <p:cNvSpPr/>
          <p:nvPr/>
        </p:nvSpPr>
        <p:spPr>
          <a:xfrm>
            <a:off x="937260" y="4343400"/>
            <a:ext cx="2766060" cy="19685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  <a:p>
            <a:pPr algn="ctr"/>
            <a:r>
              <a:rPr lang="en-US" sz="2800" dirty="0"/>
              <a:t>Corner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29809-7142-D3B4-DA1F-2A3897F171FE}"/>
              </a:ext>
            </a:extLst>
          </p:cNvPr>
          <p:cNvSpPr/>
          <p:nvPr/>
        </p:nvSpPr>
        <p:spPr>
          <a:xfrm>
            <a:off x="4050026" y="4343400"/>
            <a:ext cx="2766060" cy="19685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  <a:p>
            <a:pPr algn="ctr"/>
            <a:r>
              <a:rPr lang="en-US" sz="2800" dirty="0"/>
              <a:t>Corner 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BC790-3E1D-FD68-78C1-EA820C92D91F}"/>
              </a:ext>
            </a:extLst>
          </p:cNvPr>
          <p:cNvSpPr/>
          <p:nvPr/>
        </p:nvSpPr>
        <p:spPr>
          <a:xfrm>
            <a:off x="7090410" y="4317048"/>
            <a:ext cx="2019300" cy="1968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  <a:p>
            <a:pPr algn="ctr"/>
            <a:r>
              <a:rPr lang="en-US" sz="2800" dirty="0"/>
              <a:t>Width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4BD1-D3E8-4EA3-3753-5D33FB808532}"/>
              </a:ext>
            </a:extLst>
          </p:cNvPr>
          <p:cNvSpPr/>
          <p:nvPr/>
        </p:nvSpPr>
        <p:spPr>
          <a:xfrm>
            <a:off x="9342122" y="4317048"/>
            <a:ext cx="1912618" cy="19685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  <a:p>
            <a:pPr algn="ctr"/>
            <a:r>
              <a:rPr lang="en-US" sz="2800" dirty="0"/>
              <a:t>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F6F2D9-D390-BA66-40B5-18F203F93AFE}"/>
              </a:ext>
            </a:extLst>
          </p:cNvPr>
          <p:cNvSpPr/>
          <p:nvPr/>
        </p:nvSpPr>
        <p:spPr>
          <a:xfrm>
            <a:off x="2876550" y="2558336"/>
            <a:ext cx="548640" cy="5486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07FCF-3EDA-2256-F79D-D88F1F0DE293}"/>
              </a:ext>
            </a:extLst>
          </p:cNvPr>
          <p:cNvSpPr/>
          <p:nvPr/>
        </p:nvSpPr>
        <p:spPr>
          <a:xfrm>
            <a:off x="4341495" y="2518331"/>
            <a:ext cx="548640" cy="5486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33353D-B4D9-C788-BA7B-C124929B35CB}"/>
              </a:ext>
            </a:extLst>
          </p:cNvPr>
          <p:cNvSpPr/>
          <p:nvPr/>
        </p:nvSpPr>
        <p:spPr>
          <a:xfrm>
            <a:off x="6024562" y="2558336"/>
            <a:ext cx="548640" cy="54864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4644A-00AD-D118-C021-935756FCFB26}"/>
              </a:ext>
            </a:extLst>
          </p:cNvPr>
          <p:cNvSpPr/>
          <p:nvPr/>
        </p:nvSpPr>
        <p:spPr>
          <a:xfrm>
            <a:off x="7573327" y="2508885"/>
            <a:ext cx="548640" cy="54864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8425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BCE2-1EA1-85F6-5008-3FB54C60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287790-C98A-74F9-9CD7-3A968CB08D66}"/>
              </a:ext>
            </a:extLst>
          </p:cNvPr>
          <p:cNvSpPr/>
          <p:nvPr/>
        </p:nvSpPr>
        <p:spPr>
          <a:xfrm>
            <a:off x="858318" y="1770852"/>
            <a:ext cx="10515600" cy="12344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7E85F-E973-3B1E-BA99-C0B9CE2D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Shapes: Rectangle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A5EAF0-BCBF-FE1D-FA0D-1DF8D9235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b="1311"/>
          <a:stretch/>
        </p:blipFill>
        <p:spPr>
          <a:xfrm>
            <a:off x="858318" y="3348990"/>
            <a:ext cx="4818667" cy="31438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87FBFD-4ADE-78B5-4F3F-1EE04FC69932}"/>
              </a:ext>
            </a:extLst>
          </p:cNvPr>
          <p:cNvCxnSpPr>
            <a:cxnSpLocks/>
          </p:cNvCxnSpPr>
          <p:nvPr/>
        </p:nvCxnSpPr>
        <p:spPr>
          <a:xfrm>
            <a:off x="838200" y="4129437"/>
            <a:ext cx="1462506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09EFA2-41D7-E8C6-F3C9-B61140FC9AB3}"/>
              </a:ext>
            </a:extLst>
          </p:cNvPr>
          <p:cNvSpPr txBox="1"/>
          <p:nvPr/>
        </p:nvSpPr>
        <p:spPr>
          <a:xfrm>
            <a:off x="1293320" y="3781091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90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702624-E2B7-DE43-F67C-CE33185D4790}"/>
              </a:ext>
            </a:extLst>
          </p:cNvPr>
          <p:cNvCxnSpPr>
            <a:cxnSpLocks/>
          </p:cNvCxnSpPr>
          <p:nvPr/>
        </p:nvCxnSpPr>
        <p:spPr>
          <a:xfrm>
            <a:off x="2334996" y="3348990"/>
            <a:ext cx="0" cy="76528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7EAEA2-190D-3882-4CC8-887BD6EC7EEF}"/>
              </a:ext>
            </a:extLst>
          </p:cNvPr>
          <p:cNvSpPr txBox="1"/>
          <p:nvPr/>
        </p:nvSpPr>
        <p:spPr>
          <a:xfrm>
            <a:off x="2411441" y="35519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50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0787A-2E39-6408-2771-6653FF78B71C}"/>
              </a:ext>
            </a:extLst>
          </p:cNvPr>
          <p:cNvCxnSpPr>
            <a:cxnSpLocks/>
          </p:cNvCxnSpPr>
          <p:nvPr/>
        </p:nvCxnSpPr>
        <p:spPr>
          <a:xfrm>
            <a:off x="2300706" y="4599581"/>
            <a:ext cx="49564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F27F09-D56E-9B57-66B5-FBA20DC430EB}"/>
              </a:ext>
            </a:extLst>
          </p:cNvPr>
          <p:cNvSpPr txBox="1"/>
          <p:nvPr/>
        </p:nvSpPr>
        <p:spPr>
          <a:xfrm>
            <a:off x="2300706" y="477193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30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553EE-ADCC-B7A2-F75B-262A54771A3D}"/>
              </a:ext>
            </a:extLst>
          </p:cNvPr>
          <p:cNvCxnSpPr>
            <a:cxnSpLocks/>
          </p:cNvCxnSpPr>
          <p:nvPr/>
        </p:nvCxnSpPr>
        <p:spPr>
          <a:xfrm>
            <a:off x="2903884" y="4150423"/>
            <a:ext cx="0" cy="372717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652444-64BF-6A71-2004-9D03DAED8810}"/>
              </a:ext>
            </a:extLst>
          </p:cNvPr>
          <p:cNvSpPr txBox="1"/>
          <p:nvPr/>
        </p:nvSpPr>
        <p:spPr>
          <a:xfrm>
            <a:off x="3017422" y="4153808"/>
            <a:ext cx="5004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AEBCD-60F2-F13D-A664-4C494B458AB5}"/>
              </a:ext>
            </a:extLst>
          </p:cNvPr>
          <p:cNvSpPr txBox="1"/>
          <p:nvPr/>
        </p:nvSpPr>
        <p:spPr>
          <a:xfrm>
            <a:off x="6075967" y="3601349"/>
            <a:ext cx="58080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4"/>
                </a:solidFill>
              </a:rPr>
              <a:t>Corner X Coordinate</a:t>
            </a:r>
          </a:p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3"/>
                </a:solidFill>
              </a:rPr>
              <a:t>Corner Y Coordinate</a:t>
            </a:r>
          </a:p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6"/>
                </a:solidFill>
              </a:rPr>
              <a:t>Width</a:t>
            </a:r>
          </a:p>
          <a:p>
            <a:pPr marL="342900" indent="-342900">
              <a:buAutoNum type="arabicPeriod"/>
            </a:pPr>
            <a:r>
              <a:rPr lang="en-US" sz="4000" b="1" dirty="0">
                <a:solidFill>
                  <a:schemeClr val="accent5"/>
                </a:solidFill>
              </a:rPr>
              <a:t>Height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731D35-C436-08D1-DF6C-D20A647A57B0}"/>
              </a:ext>
            </a:extLst>
          </p:cNvPr>
          <p:cNvSpPr/>
          <p:nvPr/>
        </p:nvSpPr>
        <p:spPr>
          <a:xfrm>
            <a:off x="3275194" y="1414587"/>
            <a:ext cx="548640" cy="5486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130D0E-964E-7028-4008-ADA42F8291D1}"/>
              </a:ext>
            </a:extLst>
          </p:cNvPr>
          <p:cNvSpPr/>
          <p:nvPr/>
        </p:nvSpPr>
        <p:spPr>
          <a:xfrm>
            <a:off x="4755498" y="1440076"/>
            <a:ext cx="548640" cy="5486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0A0598-0E59-5436-E142-09F42CE8974E}"/>
              </a:ext>
            </a:extLst>
          </p:cNvPr>
          <p:cNvSpPr/>
          <p:nvPr/>
        </p:nvSpPr>
        <p:spPr>
          <a:xfrm>
            <a:off x="6024228" y="2854562"/>
            <a:ext cx="548640" cy="54864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562DA0-5F00-96F4-BB5A-92DD8756182C}"/>
              </a:ext>
            </a:extLst>
          </p:cNvPr>
          <p:cNvSpPr/>
          <p:nvPr/>
        </p:nvSpPr>
        <p:spPr>
          <a:xfrm>
            <a:off x="8705647" y="2242581"/>
            <a:ext cx="548640" cy="54864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9017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8" grpId="0"/>
      <p:bldP spid="30" grpId="0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6CE5F-AF7E-9B86-46D1-9F69C4F50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3806-158B-72D7-8081-8CA6911E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911D4-41A6-71D8-CC68-0718C209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582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 like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fill</a:t>
            </a:r>
            <a:r>
              <a:rPr lang="en-US" dirty="0"/>
              <a:t> need colors.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C850B58A-DC6A-5A66-3BF7-3DEAF490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5" y="0"/>
            <a:ext cx="229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FB584A-918A-EFCE-A514-D2C2365AC8EE}"/>
              </a:ext>
            </a:extLst>
          </p:cNvPr>
          <p:cNvSpPr/>
          <p:nvPr/>
        </p:nvSpPr>
        <p:spPr>
          <a:xfrm>
            <a:off x="838200" y="2468880"/>
            <a:ext cx="4419600" cy="61722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background(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92565-C215-D4F8-BFC0-BE673247CF29}"/>
              </a:ext>
            </a:extLst>
          </p:cNvPr>
          <p:cNvSpPr/>
          <p:nvPr/>
        </p:nvSpPr>
        <p:spPr>
          <a:xfrm>
            <a:off x="838200" y="5629434"/>
            <a:ext cx="3390900" cy="61722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fill(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9B378-1627-1993-55AA-F413C9C94FF9}"/>
              </a:ext>
            </a:extLst>
          </p:cNvPr>
          <p:cNvSpPr txBox="1"/>
          <p:nvPr/>
        </p:nvSpPr>
        <p:spPr>
          <a:xfrm>
            <a:off x="838200" y="3200400"/>
            <a:ext cx="430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b="1" dirty="0">
                <a:solidFill>
                  <a:srgbClr val="FF0000"/>
                </a:solidFill>
              </a:rPr>
              <a:t>Red</a:t>
            </a:r>
          </a:p>
          <a:p>
            <a:pPr marL="342900" indent="-342900">
              <a:buAutoNum type="arabicPeriod"/>
            </a:pPr>
            <a:r>
              <a:rPr lang="en-US" sz="4800" b="1" dirty="0"/>
              <a:t>Green</a:t>
            </a:r>
          </a:p>
          <a:p>
            <a:pPr marL="342900" indent="-342900">
              <a:buAutoNum type="arabicPeriod"/>
            </a:pPr>
            <a:r>
              <a:rPr lang="en-US" sz="4800" b="1" dirty="0">
                <a:solidFill>
                  <a:srgbClr val="00B0F0"/>
                </a:solidFill>
              </a:rPr>
              <a:t>Blue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D5263-3923-68F0-8650-1B2054BFA760}"/>
              </a:ext>
            </a:extLst>
          </p:cNvPr>
          <p:cNvSpPr/>
          <p:nvPr/>
        </p:nvSpPr>
        <p:spPr>
          <a:xfrm>
            <a:off x="5520690" y="2468880"/>
            <a:ext cx="4023360" cy="4023995"/>
          </a:xfrm>
          <a:prstGeom prst="rect">
            <a:avLst/>
          </a:prstGeom>
          <a:solidFill>
            <a:srgbClr val="000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9155A-CE12-1ED7-14E4-AFC752172F2D}"/>
              </a:ext>
            </a:extLst>
          </p:cNvPr>
          <p:cNvSpPr/>
          <p:nvPr/>
        </p:nvSpPr>
        <p:spPr>
          <a:xfrm>
            <a:off x="7248525" y="3429000"/>
            <a:ext cx="1358265" cy="9486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0E6F7-6714-5A39-B7B2-04C8A33BB065}"/>
              </a:ext>
            </a:extLst>
          </p:cNvPr>
          <p:cNvSpPr/>
          <p:nvPr/>
        </p:nvSpPr>
        <p:spPr>
          <a:xfrm>
            <a:off x="3806190" y="3760470"/>
            <a:ext cx="1257300" cy="1005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0-255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15658-EA51-5C07-B348-9EBFFBFC4537}"/>
              </a:ext>
            </a:extLst>
          </p:cNvPr>
          <p:cNvSpPr txBox="1"/>
          <p:nvPr/>
        </p:nvSpPr>
        <p:spPr>
          <a:xfrm>
            <a:off x="2990850" y="2896999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A3DD6-3440-F533-EC83-08B151C1C883}"/>
              </a:ext>
            </a:extLst>
          </p:cNvPr>
          <p:cNvSpPr txBox="1"/>
          <p:nvPr/>
        </p:nvSpPr>
        <p:spPr>
          <a:xfrm>
            <a:off x="1934529" y="6029653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7002F-6AC3-49F3-4AD6-1412AA3DD728}"/>
              </a:ext>
            </a:extLst>
          </p:cNvPr>
          <p:cNvSpPr txBox="1"/>
          <p:nvPr/>
        </p:nvSpPr>
        <p:spPr>
          <a:xfrm>
            <a:off x="3523691" y="2896999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076F3C-674C-779F-3FFC-6F9D630617DB}"/>
              </a:ext>
            </a:extLst>
          </p:cNvPr>
          <p:cNvSpPr txBox="1"/>
          <p:nvPr/>
        </p:nvSpPr>
        <p:spPr>
          <a:xfrm>
            <a:off x="2735975" y="6050290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0AA559-F43C-DB27-D0D0-219A0A144C33}"/>
              </a:ext>
            </a:extLst>
          </p:cNvPr>
          <p:cNvSpPr txBox="1"/>
          <p:nvPr/>
        </p:nvSpPr>
        <p:spPr>
          <a:xfrm>
            <a:off x="4242030" y="2896999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F68B5-3422-B99E-7921-0DA46E5D5B95}"/>
              </a:ext>
            </a:extLst>
          </p:cNvPr>
          <p:cNvSpPr txBox="1"/>
          <p:nvPr/>
        </p:nvSpPr>
        <p:spPr>
          <a:xfrm>
            <a:off x="3307208" y="6081862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3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96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BF5A5-7C1A-A417-E530-E3B2B96A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92DB-F09B-1481-2C14-D62C5960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Colors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0894F69-6291-D363-0396-085B2A5C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5" y="0"/>
            <a:ext cx="229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9FB3B-675A-C686-8065-AC4771BC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875B-9D69-FE6C-7C1B-F89921F7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18" y="1736726"/>
            <a:ext cx="11069864" cy="2852737"/>
          </a:xfrm>
        </p:spPr>
        <p:txBody>
          <a:bodyPr/>
          <a:lstStyle/>
          <a:p>
            <a:r>
              <a:rPr lang="en-US" b="1" u="sng" dirty="0"/>
              <a:t>Processing</a:t>
            </a:r>
            <a:r>
              <a:rPr lang="en-US" dirty="0"/>
              <a:t> is a </a:t>
            </a:r>
            <a:r>
              <a:rPr lang="en-US" sz="7200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software</a:t>
            </a:r>
            <a:r>
              <a:rPr lang="en-US" dirty="0"/>
              <a:t> </a:t>
            </a:r>
            <a:r>
              <a:rPr lang="en-US" sz="72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sketchbook</a:t>
            </a:r>
            <a:endParaRPr lang="en-US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C7683-4B11-B0B8-7741-A314BCE3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418" y="4589463"/>
            <a:ext cx="11069864" cy="1500187"/>
          </a:xfrm>
        </p:spPr>
        <p:txBody>
          <a:bodyPr/>
          <a:lstStyle/>
          <a:p>
            <a:r>
              <a:rPr lang="en-US" dirty="0"/>
              <a:t>Students, artists, designers, and researchers use processing to create dynamic graphics in Java, JavaScript, and Python.</a:t>
            </a:r>
          </a:p>
        </p:txBody>
      </p:sp>
    </p:spTree>
    <p:extLst>
      <p:ext uri="{BB962C8B-B14F-4D97-AF65-F5344CB8AC3E}">
        <p14:creationId xmlns:p14="http://schemas.microsoft.com/office/powerpoint/2010/main" val="119046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8619-6F34-EF34-0C26-EA25C814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79B3-780A-ED3C-EDC4-981190BB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E342-7A42-8272-196C-04644FE8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0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Setup the canvas by </a:t>
            </a:r>
            <a:r>
              <a:rPr lang="en-US" i="1" dirty="0"/>
              <a:t>defining</a:t>
            </a:r>
            <a:r>
              <a:rPr lang="en-US" dirty="0"/>
              <a:t>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setup</a:t>
            </a:r>
            <a:r>
              <a:rPr lang="en-US" dirty="0"/>
              <a:t> function. Within the function, call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size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 functions.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DEB1E-C3FF-536D-B8CC-ECB5D5027AB6}"/>
              </a:ext>
            </a:extLst>
          </p:cNvPr>
          <p:cNvSpPr/>
          <p:nvPr/>
        </p:nvSpPr>
        <p:spPr>
          <a:xfrm>
            <a:off x="838200" y="2899648"/>
            <a:ext cx="6568440" cy="22895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size(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background(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8E6BF-9A8C-1A72-051B-A741538F4BAE}"/>
              </a:ext>
            </a:extLst>
          </p:cNvPr>
          <p:cNvSpPr/>
          <p:nvPr/>
        </p:nvSpPr>
        <p:spPr>
          <a:xfrm>
            <a:off x="7852410" y="3429000"/>
            <a:ext cx="3886200" cy="2606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255</a:t>
            </a:r>
            <a:r>
              <a:rPr lang="en-US" sz="2400" dirty="0"/>
              <a:t> Red +</a:t>
            </a:r>
          </a:p>
          <a:p>
            <a:pPr algn="ctr"/>
            <a:r>
              <a:rPr lang="en-US" sz="2400" b="1" dirty="0"/>
              <a:t>255</a:t>
            </a:r>
            <a:r>
              <a:rPr lang="en-US" sz="2400" dirty="0"/>
              <a:t> Green +</a:t>
            </a:r>
          </a:p>
          <a:p>
            <a:pPr algn="ctr"/>
            <a:r>
              <a:rPr lang="en-US" sz="2400" b="1" dirty="0"/>
              <a:t>0</a:t>
            </a:r>
            <a:r>
              <a:rPr lang="en-US" sz="2400" dirty="0"/>
              <a:t> Blue =</a:t>
            </a:r>
          </a:p>
          <a:p>
            <a:pPr algn="ctr"/>
            <a:r>
              <a:rPr lang="en-US" sz="2400" dirty="0"/>
              <a:t>YELLOW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B81849-340C-0D99-F139-409320C6B80C}"/>
              </a:ext>
            </a:extLst>
          </p:cNvPr>
          <p:cNvCxnSpPr/>
          <p:nvPr/>
        </p:nvCxnSpPr>
        <p:spPr>
          <a:xfrm>
            <a:off x="7852410" y="3234690"/>
            <a:ext cx="3886200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943DCA-F63C-3678-3449-BC82411365DA}"/>
              </a:ext>
            </a:extLst>
          </p:cNvPr>
          <p:cNvSpPr txBox="1"/>
          <p:nvPr/>
        </p:nvSpPr>
        <p:spPr>
          <a:xfrm>
            <a:off x="8740062" y="286535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Width</a:t>
            </a:r>
            <a:r>
              <a:rPr lang="en-US" b="1" dirty="0">
                <a:solidFill>
                  <a:schemeClr val="accent6"/>
                </a:solidFill>
              </a:rPr>
              <a:t>: 300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56646B-23E6-CB81-D6D7-943456D0D500}"/>
              </a:ext>
            </a:extLst>
          </p:cNvPr>
          <p:cNvCxnSpPr>
            <a:cxnSpLocks/>
          </p:cNvCxnSpPr>
          <p:nvPr/>
        </p:nvCxnSpPr>
        <p:spPr>
          <a:xfrm>
            <a:off x="7680960" y="3429000"/>
            <a:ext cx="0" cy="260604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C2D6F7-09C1-B8A0-078F-C5B12ECCC909}"/>
              </a:ext>
            </a:extLst>
          </p:cNvPr>
          <p:cNvSpPr txBox="1"/>
          <p:nvPr/>
        </p:nvSpPr>
        <p:spPr>
          <a:xfrm>
            <a:off x="6096000" y="5677376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Height</a:t>
            </a:r>
            <a:r>
              <a:rPr lang="en-US" b="1" dirty="0">
                <a:solidFill>
                  <a:schemeClr val="accent5"/>
                </a:solidFill>
              </a:rPr>
              <a:t>: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F50CD-78EE-F4F2-D003-330C90DBA9D8}"/>
              </a:ext>
            </a:extLst>
          </p:cNvPr>
          <p:cNvSpPr txBox="1"/>
          <p:nvPr/>
        </p:nvSpPr>
        <p:spPr>
          <a:xfrm>
            <a:off x="693421" y="5619541"/>
            <a:ext cx="298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setup</a:t>
            </a:r>
            <a:r>
              <a:rPr lang="en-US" sz="2400" dirty="0"/>
              <a:t> function must be </a:t>
            </a:r>
            <a:r>
              <a:rPr lang="en-US" sz="2400" i="1" dirty="0"/>
              <a:t>defined!</a:t>
            </a:r>
          </a:p>
        </p:txBody>
      </p:sp>
    </p:spTree>
    <p:extLst>
      <p:ext uri="{BB962C8B-B14F-4D97-AF65-F5344CB8AC3E}">
        <p14:creationId xmlns:p14="http://schemas.microsoft.com/office/powerpoint/2010/main" val="393487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7178-188D-B3D1-DB73-587DFE7C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310DC5-1DED-28C6-B1CE-3071B22E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6"/>
          <a:stretch/>
        </p:blipFill>
        <p:spPr>
          <a:xfrm>
            <a:off x="7657965" y="2879760"/>
            <a:ext cx="3648209" cy="3613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8E6FB-7941-7768-CE76-C1C874A4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Canvas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45414-BB44-D0C6-A5B3-74D6D74A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9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the canvas every frame by </a:t>
            </a:r>
            <a:r>
              <a:rPr lang="en-US" i="1" dirty="0"/>
              <a:t>defining</a:t>
            </a:r>
            <a:r>
              <a:rPr lang="en-US" dirty="0"/>
              <a:t>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draw</a:t>
            </a:r>
            <a:r>
              <a:rPr lang="en-US" dirty="0"/>
              <a:t> function. This function will be </a:t>
            </a:r>
            <a:r>
              <a:rPr lang="en-US" i="1" dirty="0"/>
              <a:t>called</a:t>
            </a:r>
            <a:r>
              <a:rPr lang="en-US" dirty="0"/>
              <a:t> each 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16FAB-5AB1-598B-B5F9-AE6FD1E0B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" b="1324"/>
          <a:stretch/>
        </p:blipFill>
        <p:spPr>
          <a:xfrm>
            <a:off x="7744709" y="2969577"/>
            <a:ext cx="3474720" cy="3523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4845DC-53A5-D440-DB25-B00632345304}"/>
              </a:ext>
            </a:extLst>
          </p:cNvPr>
          <p:cNvSpPr/>
          <p:nvPr/>
        </p:nvSpPr>
        <p:spPr>
          <a:xfrm>
            <a:off x="605790" y="4789169"/>
            <a:ext cx="6457950" cy="17037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fill(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ellipse(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mouseX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mouseY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18A5D-6091-9BBD-95A6-AD195FE3AF7E}"/>
              </a:ext>
            </a:extLst>
          </p:cNvPr>
          <p:cNvSpPr/>
          <p:nvPr/>
        </p:nvSpPr>
        <p:spPr>
          <a:xfrm>
            <a:off x="623071" y="2793364"/>
            <a:ext cx="5000489" cy="17037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fill(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ellipse(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403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2D13-20AB-2825-A6E3-60D64AD3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7B50-22C3-8468-775B-5EE6F76F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&amp; Showing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3B148-41D9-46B4-2EF4-2C0B91CF2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Load pictures by calling the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loadImage</a:t>
            </a:r>
            <a:r>
              <a:rPr lang="en-US" dirty="0"/>
              <a:t> function within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setup</a:t>
            </a:r>
            <a:r>
              <a:rPr lang="en-US" dirty="0"/>
              <a:t> function. Then, draw them by calling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image</a:t>
            </a:r>
            <a:r>
              <a:rPr lang="en-US" dirty="0"/>
              <a:t> function within the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draw</a:t>
            </a:r>
            <a:r>
              <a:rPr lang="en-US" dirty="0"/>
              <a:t> function.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FBEE4-B207-4B09-4D5C-CBD289CEE70F}"/>
              </a:ext>
            </a:extLst>
          </p:cNvPr>
          <p:cNvSpPr/>
          <p:nvPr/>
        </p:nvSpPr>
        <p:spPr>
          <a:xfrm>
            <a:off x="925830" y="3200399"/>
            <a:ext cx="7406640" cy="3292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loadImage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"rocket.png"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image(</a:t>
            </a:r>
            <a:r>
              <a:rPr lang="en-US" sz="3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18181-B8A9-A8D2-AC8F-77CF612B7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" b="3518"/>
          <a:stretch/>
        </p:blipFill>
        <p:spPr>
          <a:xfrm>
            <a:off x="8553385" y="3225733"/>
            <a:ext cx="3099968" cy="326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46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D148A-3448-E407-6DFB-8B47CFD9A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8E14-1CA1-0268-0FE4-7C2A260A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16600" b="1" dirty="0">
                <a:solidFill>
                  <a:schemeClr val="bg1"/>
                </a:solidFill>
                <a:hlinkClick r:id="rId2"/>
              </a:rPr>
              <a:t>Live Example</a:t>
            </a:r>
            <a:endParaRPr lang="en-US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03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9868-4407-1009-EFAF-D158B6BC1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664" y="534924"/>
            <a:ext cx="3090672" cy="5788152"/>
          </a:xfrm>
        </p:spPr>
        <p:txBody>
          <a:bodyPr anchor="b">
            <a:noAutofit/>
          </a:bodyPr>
          <a:lstStyle/>
          <a:p>
            <a:pPr>
              <a:lnSpc>
                <a:spcPts val="10000"/>
              </a:lnSpc>
            </a:pPr>
            <a:r>
              <a:rPr lang="en-US" sz="103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6671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5100AACB-720A-79D3-8CBA-38AB2044BF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7489A-F610-8024-2854-6D93BB8BF3A9}"/>
              </a:ext>
            </a:extLst>
          </p:cNvPr>
          <p:cNvSpPr txBox="1"/>
          <p:nvPr/>
        </p:nvSpPr>
        <p:spPr>
          <a:xfrm>
            <a:off x="146957" y="20409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</p:spTree>
    <p:extLst>
      <p:ext uri="{BB962C8B-B14F-4D97-AF65-F5344CB8AC3E}">
        <p14:creationId xmlns:p14="http://schemas.microsoft.com/office/powerpoint/2010/main" val="100356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AFB25-01D4-9468-7362-946A5C3C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C90499A-5945-F034-BDEB-468B683C7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94D789F7-56B4-08B6-2BC0-4CDB8BBDE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4882C-D7E6-BF00-0D8D-E58B8740475C}"/>
              </a:ext>
            </a:extLst>
          </p:cNvPr>
          <p:cNvSpPr txBox="1"/>
          <p:nvPr/>
        </p:nvSpPr>
        <p:spPr>
          <a:xfrm>
            <a:off x="146957" y="204099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CED9180-AD7B-BE75-F13C-5D48C471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97" y="776248"/>
            <a:ext cx="9432005" cy="5305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EC7C4B-BAD4-F2A2-D931-D738FE93839C}"/>
              </a:ext>
            </a:extLst>
          </p:cNvPr>
          <p:cNvSpPr txBox="1">
            <a:spLocks/>
          </p:cNvSpPr>
          <p:nvPr/>
        </p:nvSpPr>
        <p:spPr>
          <a:xfrm>
            <a:off x="7543800" y="776248"/>
            <a:ext cx="2824844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248832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B0DE1E-6D6A-5915-0A02-7C8908EC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92733D6-71F2-2866-6791-CD5A1CB25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C68A55C1-62C8-ED92-64A6-9A039E19A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30665-3465-6FD6-B9C9-F36D076C0619}"/>
              </a:ext>
            </a:extLst>
          </p:cNvPr>
          <p:cNvSpPr txBox="1"/>
          <p:nvPr/>
        </p:nvSpPr>
        <p:spPr>
          <a:xfrm>
            <a:off x="146957" y="20409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0661BF6-511A-9BAD-0A77-6D0E30B47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997" y="776248"/>
            <a:ext cx="9432005" cy="5305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3E8676-7C55-7008-F317-6AB52F4DFC24}"/>
              </a:ext>
            </a:extLst>
          </p:cNvPr>
          <p:cNvSpPr txBox="1">
            <a:spLocks/>
          </p:cNvSpPr>
          <p:nvPr/>
        </p:nvSpPr>
        <p:spPr>
          <a:xfrm>
            <a:off x="7680960" y="2514599"/>
            <a:ext cx="2824844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939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C161D-CA47-23EC-E7E7-DDAAB6131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E297AA5-2362-95DC-C7D5-895EE4C6D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0C5A4E20-DB3D-3121-037B-1BBA825060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D981D-0765-0368-0AF6-D3DF4971697E}"/>
              </a:ext>
            </a:extLst>
          </p:cNvPr>
          <p:cNvSpPr txBox="1"/>
          <p:nvPr/>
        </p:nvSpPr>
        <p:spPr>
          <a:xfrm>
            <a:off x="146957" y="20409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4D9EB15-4968-89D1-7A75-C77FE3DD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998" y="776248"/>
            <a:ext cx="9432003" cy="5305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black and white image of two birds&#10;&#10;Description automatically generated">
            <a:extLst>
              <a:ext uri="{FF2B5EF4-FFF2-40B4-BE49-F238E27FC236}">
                <a16:creationId xmlns:a16="http://schemas.microsoft.com/office/drawing/2014/main" id="{B3C8F2C2-AFCC-172A-9B82-296B587C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63" y="968210"/>
            <a:ext cx="8749471" cy="49215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2B9FF5-7803-06CB-6D23-D9037B97D9A3}"/>
              </a:ext>
            </a:extLst>
          </p:cNvPr>
          <p:cNvSpPr txBox="1">
            <a:spLocks/>
          </p:cNvSpPr>
          <p:nvPr/>
        </p:nvSpPr>
        <p:spPr>
          <a:xfrm>
            <a:off x="5554980" y="776248"/>
            <a:ext cx="4813664" cy="1155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Mouse Input</a:t>
            </a:r>
          </a:p>
        </p:txBody>
      </p:sp>
    </p:spTree>
    <p:extLst>
      <p:ext uri="{BB962C8B-B14F-4D97-AF65-F5344CB8AC3E}">
        <p14:creationId xmlns:p14="http://schemas.microsoft.com/office/powerpoint/2010/main" val="422191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8DFAA-9BE9-BC96-121E-D6EA2593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5E50240-EED5-94ED-DE31-34533D8CA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6A7F1277-680F-E208-0EC0-8875E50F8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91C08-A391-E43E-657B-65A5EB114335}"/>
              </a:ext>
            </a:extLst>
          </p:cNvPr>
          <p:cNvSpPr txBox="1"/>
          <p:nvPr/>
        </p:nvSpPr>
        <p:spPr>
          <a:xfrm>
            <a:off x="146957" y="20409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8BBF983-6F64-FDBF-63EF-778B2386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997" y="776248"/>
            <a:ext cx="9432005" cy="5305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933796-B635-CB07-03D8-F12C851D8ABE}"/>
              </a:ext>
            </a:extLst>
          </p:cNvPr>
          <p:cNvSpPr txBox="1">
            <a:spLocks/>
          </p:cNvSpPr>
          <p:nvPr/>
        </p:nvSpPr>
        <p:spPr>
          <a:xfrm>
            <a:off x="1912668" y="2514599"/>
            <a:ext cx="2939144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Keyboard Input</a:t>
            </a:r>
          </a:p>
        </p:txBody>
      </p:sp>
      <p:pic>
        <p:nvPicPr>
          <p:cNvPr id="1026" name="Picture 2" descr="GitHub - jakewarrenblack/p5.js-ball-game: A simple HTML5 game made with  p5.js for the 2nd year Computer Modelling module.">
            <a:extLst>
              <a:ext uri="{FF2B5EF4-FFF2-40B4-BE49-F238E27FC236}">
                <a16:creationId xmlns:a16="http://schemas.microsoft.com/office/drawing/2014/main" id="{5D84515D-112D-0D58-BBA7-2C7F4A34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83" y="962024"/>
            <a:ext cx="528637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41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1DE87-CCDA-6A10-6EBB-4F8B9ACB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09F3C50-32E5-3966-D509-AFB7E5323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26F75DC5-EF48-5CFE-5775-3235E9A69D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47B30-556B-6B25-1632-65A6BBC36E64}"/>
              </a:ext>
            </a:extLst>
          </p:cNvPr>
          <p:cNvSpPr txBox="1"/>
          <p:nvPr/>
        </p:nvSpPr>
        <p:spPr>
          <a:xfrm>
            <a:off x="146957" y="20409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2B60473-94A8-4EEB-7E23-38F13AE3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1598" y="776248"/>
            <a:ext cx="8488803" cy="5305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F20276-928F-53C4-1ADD-B907EC4D7B25}"/>
              </a:ext>
            </a:extLst>
          </p:cNvPr>
          <p:cNvSpPr txBox="1">
            <a:spLocks/>
          </p:cNvSpPr>
          <p:nvPr/>
        </p:nvSpPr>
        <p:spPr>
          <a:xfrm>
            <a:off x="3120390" y="4502925"/>
            <a:ext cx="5750924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</a:rPr>
              <a:t>Image Loading</a:t>
            </a:r>
          </a:p>
        </p:txBody>
      </p:sp>
    </p:spTree>
    <p:extLst>
      <p:ext uri="{BB962C8B-B14F-4D97-AF65-F5344CB8AC3E}">
        <p14:creationId xmlns:p14="http://schemas.microsoft.com/office/powerpoint/2010/main" val="268524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3A0A3-AD80-213F-0E26-173904FF6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729003C-E8CE-C3BF-AF64-AB09B5597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Processing logo">
            <a:extLst>
              <a:ext uri="{FF2B5EF4-FFF2-40B4-BE49-F238E27FC236}">
                <a16:creationId xmlns:a16="http://schemas.microsoft.com/office/drawing/2014/main" id="{73EEA37B-9A46-C343-F69F-501D724F06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b="2098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E7294-FC5E-F5F5-B7F9-B2E89D00CD7D}"/>
              </a:ext>
            </a:extLst>
          </p:cNvPr>
          <p:cNvSpPr txBox="1"/>
          <p:nvPr/>
        </p:nvSpPr>
        <p:spPr>
          <a:xfrm>
            <a:off x="146957" y="20409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has many features…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DAD20AE-23B5-8305-6CD3-1C21B3ECD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998" y="776248"/>
            <a:ext cx="9432003" cy="5305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7C1172-5A61-38CC-D4AA-8DCB25A0CDDD}"/>
              </a:ext>
            </a:extLst>
          </p:cNvPr>
          <p:cNvSpPr txBox="1">
            <a:spLocks/>
          </p:cNvSpPr>
          <p:nvPr/>
        </p:nvSpPr>
        <p:spPr>
          <a:xfrm>
            <a:off x="1641364" y="4252950"/>
            <a:ext cx="3113516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3D Graphics</a:t>
            </a:r>
          </a:p>
        </p:txBody>
      </p:sp>
    </p:spTree>
    <p:extLst>
      <p:ext uri="{BB962C8B-B14F-4D97-AF65-F5344CB8AC3E}">
        <p14:creationId xmlns:p14="http://schemas.microsoft.com/office/powerpoint/2010/main" val="199703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ython">
      <a:dk1>
        <a:srgbClr val="77FF77"/>
      </a:dk1>
      <a:lt1>
        <a:srgbClr val="000044"/>
      </a:lt1>
      <a:dk2>
        <a:srgbClr val="FFFFFF"/>
      </a:dk2>
      <a:lt2>
        <a:srgbClr val="000000"/>
      </a:lt2>
      <a:accent1>
        <a:srgbClr val="FFFFDD"/>
      </a:accent1>
      <a:accent2>
        <a:srgbClr val="FFDD00"/>
      </a:accent2>
      <a:accent3>
        <a:srgbClr val="DDFFFF"/>
      </a:accent3>
      <a:accent4>
        <a:srgbClr val="FFDDFF"/>
      </a:accent4>
      <a:accent5>
        <a:srgbClr val="00DDFF"/>
      </a:accent5>
      <a:accent6>
        <a:srgbClr val="DD00FF"/>
      </a:accent6>
      <a:hlink>
        <a:srgbClr val="FFFF77"/>
      </a:hlink>
      <a:folHlink>
        <a:srgbClr val="FFFFDD"/>
      </a:folHlink>
    </a:clrScheme>
    <a:fontScheme name="Python">
      <a:majorFont>
        <a:latin typeface="Space Mono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596</Words>
  <Application>Microsoft Office PowerPoint</Application>
  <PresentationFormat>Widescreen</PresentationFormat>
  <Paragraphs>153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Inter</vt:lpstr>
      <vt:lpstr>Space Mono</vt:lpstr>
      <vt:lpstr>Office Theme</vt:lpstr>
      <vt:lpstr>Processing</vt:lpstr>
      <vt:lpstr>Processing is a software sketchbook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Processing Canvas</vt:lpstr>
      <vt:lpstr>The Processing Canvas</vt:lpstr>
      <vt:lpstr>Live Example</vt:lpstr>
      <vt:lpstr>Into the Code: Library Support</vt:lpstr>
      <vt:lpstr>Drawing Shapes: Ellipse</vt:lpstr>
      <vt:lpstr>Drawing Shapes: Ellipse</vt:lpstr>
      <vt:lpstr>Drawing Shapes: Rectangle</vt:lpstr>
      <vt:lpstr>Drawing Shapes: Rectangle</vt:lpstr>
      <vt:lpstr>RGB Colors</vt:lpstr>
      <vt:lpstr>RGB Colors</vt:lpstr>
      <vt:lpstr>Canvas Setup</vt:lpstr>
      <vt:lpstr>New Canvas Frame</vt:lpstr>
      <vt:lpstr>Loading &amp; Showing Images</vt:lpstr>
      <vt:lpstr>Live Example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Python</dc:title>
  <dc:creator>Joseph Maxwell</dc:creator>
  <cp:lastModifiedBy>Joseph Maxwell</cp:lastModifiedBy>
  <cp:revision>14</cp:revision>
  <dcterms:created xsi:type="dcterms:W3CDTF">2023-09-06T12:41:06Z</dcterms:created>
  <dcterms:modified xsi:type="dcterms:W3CDTF">2024-03-25T15:50:58Z</dcterms:modified>
</cp:coreProperties>
</file>